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B28-9E0B-4E88-9BC5-AFEB1FA3358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1D17-A2B8-49BE-A93F-8E769196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B28-9E0B-4E88-9BC5-AFEB1FA3358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1D17-A2B8-49BE-A93F-8E769196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B28-9E0B-4E88-9BC5-AFEB1FA3358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1D17-A2B8-49BE-A93F-8E769196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8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B28-9E0B-4E88-9BC5-AFEB1FA3358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1D17-A2B8-49BE-A93F-8E769196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5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B28-9E0B-4E88-9BC5-AFEB1FA3358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1D17-A2B8-49BE-A93F-8E769196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8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B28-9E0B-4E88-9BC5-AFEB1FA3358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1D17-A2B8-49BE-A93F-8E769196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4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B28-9E0B-4E88-9BC5-AFEB1FA3358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1D17-A2B8-49BE-A93F-8E769196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B28-9E0B-4E88-9BC5-AFEB1FA3358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1D17-A2B8-49BE-A93F-8E769196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8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B28-9E0B-4E88-9BC5-AFEB1FA3358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1D17-A2B8-49BE-A93F-8E769196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0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B28-9E0B-4E88-9BC5-AFEB1FA3358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1D17-A2B8-49BE-A93F-8E769196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6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FB28-9E0B-4E88-9BC5-AFEB1FA3358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D1D17-A2B8-49BE-A93F-8E769196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6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BFB28-9E0B-4E88-9BC5-AFEB1FA3358B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1D17-A2B8-49BE-A93F-8E7691969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7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9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7440" y="457200"/>
            <a:ext cx="59273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Thứ</a:t>
            </a:r>
            <a:r>
              <a:rPr lang="en-US" sz="3200" dirty="0" smtClean="0"/>
              <a:t> </a:t>
            </a:r>
            <a:r>
              <a:rPr lang="en-US" sz="3200" dirty="0" err="1" smtClean="0"/>
              <a:t>tư</a:t>
            </a:r>
            <a:r>
              <a:rPr lang="en-US" sz="3200" dirty="0" smtClean="0"/>
              <a:t>, </a:t>
            </a:r>
            <a:r>
              <a:rPr lang="en-US" sz="3200" dirty="0" err="1" smtClean="0"/>
              <a:t>ngày</a:t>
            </a:r>
            <a:r>
              <a:rPr lang="en-US" sz="3200" dirty="0" smtClean="0"/>
              <a:t> 26 </a:t>
            </a:r>
            <a:r>
              <a:rPr lang="en-US" sz="3200" dirty="0" err="1" smtClean="0"/>
              <a:t>tháng</a:t>
            </a:r>
            <a:r>
              <a:rPr lang="en-US" sz="3200" dirty="0" smtClean="0"/>
              <a:t> 1 </a:t>
            </a:r>
            <a:r>
              <a:rPr lang="en-US" sz="3200" dirty="0" err="1" smtClean="0"/>
              <a:t>năm</a:t>
            </a:r>
            <a:r>
              <a:rPr lang="en-US" sz="3200" dirty="0" smtClean="0"/>
              <a:t> 2022</a:t>
            </a:r>
          </a:p>
          <a:p>
            <a:pPr algn="ctr"/>
            <a:r>
              <a:rPr lang="en-US" sz="3200" u="sng" dirty="0" err="1" smtClean="0">
                <a:solidFill>
                  <a:srgbClr val="0070C0"/>
                </a:solidFill>
              </a:rPr>
              <a:t>Tự</a:t>
            </a:r>
            <a:r>
              <a:rPr lang="en-US" sz="3200" u="sng" dirty="0" smtClean="0">
                <a:solidFill>
                  <a:srgbClr val="0070C0"/>
                </a:solidFill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</a:rPr>
              <a:t>nhiên</a:t>
            </a:r>
            <a:r>
              <a:rPr lang="en-US" sz="3200" u="sng" dirty="0" smtClean="0">
                <a:solidFill>
                  <a:srgbClr val="0070C0"/>
                </a:solidFill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</a:rPr>
              <a:t>và</a:t>
            </a:r>
            <a:r>
              <a:rPr lang="en-US" sz="3200" u="sng" dirty="0" smtClean="0">
                <a:solidFill>
                  <a:srgbClr val="0070C0"/>
                </a:solidFill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</a:rPr>
              <a:t>xã</a:t>
            </a:r>
            <a:r>
              <a:rPr lang="en-US" sz="3200" u="sng" dirty="0" smtClean="0">
                <a:solidFill>
                  <a:srgbClr val="0070C0"/>
                </a:solidFill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</a:rPr>
              <a:t>hội</a:t>
            </a:r>
            <a:endParaRPr lang="en-US" sz="3200" u="sng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Bài</a:t>
            </a:r>
            <a:r>
              <a:rPr lang="en-US" sz="3200" dirty="0" smtClean="0">
                <a:solidFill>
                  <a:srgbClr val="0070C0"/>
                </a:solidFill>
              </a:rPr>
              <a:t> 15: </a:t>
            </a:r>
            <a:r>
              <a:rPr lang="en-US" sz="3200" dirty="0" err="1" smtClean="0">
                <a:solidFill>
                  <a:srgbClr val="0070C0"/>
                </a:solidFill>
              </a:rPr>
              <a:t>Các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giác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quan</a:t>
            </a:r>
            <a:r>
              <a:rPr lang="en-US" sz="3200" dirty="0" smtClean="0">
                <a:solidFill>
                  <a:srgbClr val="0070C0"/>
                </a:solidFill>
              </a:rPr>
              <a:t>(</a:t>
            </a:r>
            <a:r>
              <a:rPr lang="en-US" sz="3200" dirty="0" err="1" smtClean="0">
                <a:solidFill>
                  <a:srgbClr val="0070C0"/>
                </a:solidFill>
              </a:rPr>
              <a:t>Tiết</a:t>
            </a:r>
            <a:r>
              <a:rPr lang="en-US" sz="3200" dirty="0" smtClean="0">
                <a:solidFill>
                  <a:srgbClr val="0070C0"/>
                </a:solidFill>
              </a:rPr>
              <a:t> 1)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92DC4-E516-47CF-910C-5BD1CA66D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6" y="2185720"/>
            <a:ext cx="11064239" cy="390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6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495E39-CB8E-413A-BA62-851B8B634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596" y="341358"/>
            <a:ext cx="9982377" cy="4322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3596" y="5120640"/>
            <a:ext cx="9668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Các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em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quan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sát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bức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tranh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dưới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đây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và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trả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lời</a:t>
            </a:r>
            <a:r>
              <a:rPr lang="en-US" sz="2800" dirty="0" smtClean="0">
                <a:solidFill>
                  <a:srgbClr val="C00000"/>
                </a:solidFill>
              </a:rPr>
              <a:t> 2 </a:t>
            </a:r>
            <a:r>
              <a:rPr lang="en-US" sz="2800" dirty="0" err="1" smtClean="0">
                <a:solidFill>
                  <a:srgbClr val="C00000"/>
                </a:solidFill>
              </a:rPr>
              <a:t>câu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hỏi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trên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nhé</a:t>
            </a:r>
            <a:r>
              <a:rPr lang="en-US" sz="2800" dirty="0" smtClean="0">
                <a:solidFill>
                  <a:srgbClr val="C00000"/>
                </a:solidFill>
              </a:rPr>
              <a:t>!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5C3CD5-1004-43B8-861D-24E48CF90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50051" cy="42193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52161" y="326571"/>
            <a:ext cx="6339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Các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hình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có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thể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nhìn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thấy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con </a:t>
            </a:r>
            <a:r>
              <a:rPr lang="en-US" sz="3200" dirty="0" err="1" smtClean="0">
                <a:solidFill>
                  <a:srgbClr val="C00000"/>
                </a:solidFill>
              </a:rPr>
              <a:t>trâu</a:t>
            </a:r>
            <a:r>
              <a:rPr lang="en-US" sz="3200" dirty="0" smtClean="0">
                <a:solidFill>
                  <a:srgbClr val="C00000"/>
                </a:solidFill>
              </a:rPr>
              <a:t>, con </a:t>
            </a:r>
            <a:r>
              <a:rPr lang="en-US" sz="3200" dirty="0" err="1" smtClean="0">
                <a:solidFill>
                  <a:srgbClr val="C00000"/>
                </a:solidFill>
              </a:rPr>
              <a:t>nghé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cây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cỏ</a:t>
            </a:r>
            <a:r>
              <a:rPr lang="en-US" sz="3200" dirty="0" smtClean="0">
                <a:solidFill>
                  <a:srgbClr val="C00000"/>
                </a:solidFill>
              </a:rPr>
              <a:t>,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mây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trời</a:t>
            </a:r>
            <a:r>
              <a:rPr lang="en-US" sz="3200" dirty="0" smtClean="0">
                <a:solidFill>
                  <a:srgbClr val="C00000"/>
                </a:solidFill>
              </a:rPr>
              <a:t>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2161" y="1788674"/>
            <a:ext cx="6178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Các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có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thể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nghe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thấy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tiếng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C00000"/>
                </a:solidFill>
              </a:rPr>
              <a:t>sáo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trúc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tiếng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nghé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kêu</a:t>
            </a:r>
            <a:r>
              <a:rPr lang="en-US" sz="3200" dirty="0" smtClean="0">
                <a:solidFill>
                  <a:srgbClr val="C00000"/>
                </a:solidFill>
              </a:rPr>
              <a:t> “</a:t>
            </a:r>
            <a:r>
              <a:rPr lang="en-US" sz="3200" dirty="0" err="1" smtClean="0">
                <a:solidFill>
                  <a:srgbClr val="C00000"/>
                </a:solidFill>
              </a:rPr>
              <a:t>nghé</a:t>
            </a:r>
            <a:r>
              <a:rPr lang="en-US" sz="3200" dirty="0" smtClean="0">
                <a:solidFill>
                  <a:srgbClr val="C00000"/>
                </a:solidFill>
              </a:rPr>
              <a:t> ọ”…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022" y="4603621"/>
            <a:ext cx="94073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Các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đã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nhìn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bằng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mắt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và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nghe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bằng</a:t>
            </a:r>
            <a:r>
              <a:rPr lang="en-US" sz="3200" dirty="0" smtClean="0">
                <a:solidFill>
                  <a:srgbClr val="C00000"/>
                </a:solidFill>
              </a:rPr>
              <a:t> tai.</a:t>
            </a:r>
          </a:p>
          <a:p>
            <a:r>
              <a:rPr lang="en-US" sz="3200" dirty="0" err="1" smtClean="0">
                <a:solidFill>
                  <a:srgbClr val="C00000"/>
                </a:solidFill>
              </a:rPr>
              <a:t>Mắt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là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giác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quan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trên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cơ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thể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được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gọi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là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</a:rPr>
              <a:t>thị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giác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C00000"/>
                </a:solidFill>
              </a:rPr>
              <a:t>Tai </a:t>
            </a:r>
            <a:r>
              <a:rPr lang="en-US" sz="3200" dirty="0" err="1">
                <a:solidFill>
                  <a:srgbClr val="C00000"/>
                </a:solidFill>
              </a:rPr>
              <a:t>là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một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giác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quan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trên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cơ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thể</a:t>
            </a:r>
            <a:r>
              <a:rPr lang="en-US" sz="3200" dirty="0">
                <a:solidFill>
                  <a:srgbClr val="C00000"/>
                </a:solidFill>
              </a:rPr>
              <a:t>,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được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gọi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là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</a:rPr>
              <a:t>thính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giác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1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95F593-D8E4-4CF1-8415-4DC9DCFF8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85" y="1619420"/>
            <a:ext cx="11235224" cy="4154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5921" y="757646"/>
            <a:ext cx="79115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Em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quan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sát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tranh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và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trả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lời</a:t>
            </a:r>
            <a:r>
              <a:rPr lang="en-US" sz="3200" dirty="0" smtClean="0">
                <a:solidFill>
                  <a:srgbClr val="00B050"/>
                </a:solidFill>
              </a:rPr>
              <a:t> 2 </a:t>
            </a:r>
            <a:r>
              <a:rPr lang="en-US" sz="3200" dirty="0" err="1" smtClean="0">
                <a:solidFill>
                  <a:srgbClr val="00B050"/>
                </a:solidFill>
              </a:rPr>
              <a:t>câu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hỏi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sau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nhé</a:t>
            </a:r>
            <a:r>
              <a:rPr lang="en-US" sz="3200" dirty="0" smtClean="0">
                <a:solidFill>
                  <a:srgbClr val="00B050"/>
                </a:solidFill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CABFEA-FF61-4A17-B89A-936753413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79" y="0"/>
            <a:ext cx="4931135" cy="66098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4514" y="607423"/>
            <a:ext cx="64365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Bà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mẹ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và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các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bạn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nhỏ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đang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chuẩn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bị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00B050"/>
                </a:solidFill>
              </a:rPr>
              <a:t>ăn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mít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1529" y="2292064"/>
            <a:ext cx="71088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Bạn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trai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sờ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bằng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tay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và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biết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được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vỏ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mít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xù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xì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rgbClr val="00B050"/>
                </a:solidFill>
              </a:rPr>
              <a:t>Bạn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gái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ngửi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thấy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mùi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mít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thơm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bằng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mũi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và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chạy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tới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chỗ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bà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với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mẹ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rgbClr val="00B050"/>
                </a:solidFill>
              </a:rPr>
              <a:t>Bà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ăn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mít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và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cảm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nhận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được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vị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ngọt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của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200" dirty="0" err="1" smtClean="0">
                <a:solidFill>
                  <a:srgbClr val="00B050"/>
                </a:solidFill>
              </a:rPr>
              <a:t>múi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mít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bằng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lưỡi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5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23" y="338231"/>
            <a:ext cx="10515600" cy="2351181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Chúng</a:t>
            </a:r>
            <a:r>
              <a:rPr lang="en-US" sz="3200" dirty="0" smtClean="0"/>
              <a:t> ta </a:t>
            </a:r>
            <a:r>
              <a:rPr lang="en-US" sz="3200" dirty="0" err="1" smtClean="0"/>
              <a:t>sờ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vật</a:t>
            </a:r>
            <a:r>
              <a:rPr lang="en-US" sz="3200" dirty="0" smtClean="0"/>
              <a:t> </a:t>
            </a:r>
            <a:r>
              <a:rPr lang="en-US" sz="3200" dirty="0" err="1" smtClean="0"/>
              <a:t>xung</a:t>
            </a:r>
            <a:r>
              <a:rPr lang="en-US" sz="3200" dirty="0" smtClean="0"/>
              <a:t> </a:t>
            </a:r>
            <a:r>
              <a:rPr lang="en-US" sz="3200" dirty="0" err="1" smtClean="0"/>
              <a:t>quanh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tay</a:t>
            </a:r>
            <a:r>
              <a:rPr lang="en-US" sz="3200" dirty="0" smtClean="0"/>
              <a:t>(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xúc</a:t>
            </a:r>
            <a:r>
              <a:rPr lang="en-US" sz="3200" dirty="0" smtClean="0"/>
              <a:t> qua da), </a:t>
            </a:r>
            <a:r>
              <a:rPr lang="en-US" sz="3200" dirty="0" err="1" smtClean="0"/>
              <a:t>giác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này</a:t>
            </a:r>
            <a:r>
              <a:rPr lang="en-US" sz="3200" dirty="0" smtClean="0"/>
              <a:t> </a:t>
            </a:r>
            <a:r>
              <a:rPr lang="en-US" sz="3200" dirty="0" err="1" smtClean="0"/>
              <a:t>gọi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 </a:t>
            </a:r>
            <a:r>
              <a:rPr lang="en-US" sz="3200" dirty="0" err="1" smtClean="0"/>
              <a:t>xúc</a:t>
            </a:r>
            <a:r>
              <a:rPr lang="en-US" sz="3200" dirty="0" smtClean="0"/>
              <a:t> </a:t>
            </a:r>
            <a:r>
              <a:rPr lang="en-US" sz="3200" dirty="0" err="1" smtClean="0"/>
              <a:t>giác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Chúng</a:t>
            </a:r>
            <a:r>
              <a:rPr lang="en-US" sz="3200" dirty="0" smtClean="0"/>
              <a:t> ta </a:t>
            </a:r>
            <a:r>
              <a:rPr lang="en-US" sz="3200" dirty="0" err="1" smtClean="0"/>
              <a:t>ngửi</a:t>
            </a:r>
            <a:r>
              <a:rPr lang="en-US" sz="3200" dirty="0" smtClean="0"/>
              <a:t> </a:t>
            </a:r>
            <a:r>
              <a:rPr lang="en-US" sz="3200" dirty="0" err="1" smtClean="0"/>
              <a:t>mùi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mũi</a:t>
            </a:r>
            <a:r>
              <a:rPr lang="en-US" sz="3200" dirty="0" smtClean="0"/>
              <a:t>, </a:t>
            </a:r>
            <a:r>
              <a:rPr lang="en-US" sz="3200" dirty="0" err="1" smtClean="0"/>
              <a:t>giác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này</a:t>
            </a:r>
            <a:r>
              <a:rPr lang="en-US" sz="3200" dirty="0" smtClean="0"/>
              <a:t> </a:t>
            </a:r>
            <a:r>
              <a:rPr lang="en-US" sz="3200" dirty="0" err="1" smtClean="0"/>
              <a:t>gọi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 </a:t>
            </a:r>
            <a:r>
              <a:rPr lang="en-US" sz="3200" dirty="0" err="1" smtClean="0"/>
              <a:t>khứu</a:t>
            </a:r>
            <a:r>
              <a:rPr lang="en-US" sz="3200" dirty="0" smtClean="0"/>
              <a:t> </a:t>
            </a:r>
            <a:r>
              <a:rPr lang="en-US" sz="3200" dirty="0" err="1" smtClean="0"/>
              <a:t>giác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Chúng</a:t>
            </a:r>
            <a:r>
              <a:rPr lang="en-US" sz="3200" dirty="0" smtClean="0"/>
              <a:t> ta </a:t>
            </a:r>
            <a:r>
              <a:rPr lang="en-US" sz="3200" dirty="0" err="1" smtClean="0"/>
              <a:t>nếm</a:t>
            </a:r>
            <a:r>
              <a:rPr lang="en-US" sz="3200" dirty="0" smtClean="0"/>
              <a:t>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lưỡi</a:t>
            </a:r>
            <a:r>
              <a:rPr lang="en-US" sz="3200" dirty="0" smtClean="0"/>
              <a:t>, </a:t>
            </a:r>
            <a:r>
              <a:rPr lang="en-US" sz="3200" dirty="0" err="1" smtClean="0"/>
              <a:t>giác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này</a:t>
            </a:r>
            <a:r>
              <a:rPr lang="en-US" sz="3200" dirty="0" smtClean="0"/>
              <a:t> </a:t>
            </a:r>
            <a:r>
              <a:rPr lang="en-US" sz="3200" dirty="0" err="1" smtClean="0"/>
              <a:t>gọi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: </a:t>
            </a:r>
            <a:r>
              <a:rPr lang="en-US" sz="3200" dirty="0" err="1" smtClean="0"/>
              <a:t>vị</a:t>
            </a:r>
            <a:r>
              <a:rPr lang="en-US" sz="3200" dirty="0" smtClean="0"/>
              <a:t> </a:t>
            </a:r>
            <a:r>
              <a:rPr lang="en-US" sz="3200" dirty="0" err="1" smtClean="0"/>
              <a:t>giác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0201" y="2524206"/>
            <a:ext cx="101264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em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ghi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nhớ</a:t>
            </a:r>
            <a:r>
              <a:rPr lang="en-US" sz="3200" dirty="0" smtClean="0">
                <a:solidFill>
                  <a:srgbClr val="FF0000"/>
                </a:solidFill>
              </a:rPr>
              <a:t> 5 </a:t>
            </a:r>
            <a:r>
              <a:rPr lang="en-US" sz="3200" dirty="0" err="1" smtClean="0">
                <a:solidFill>
                  <a:srgbClr val="FF0000"/>
                </a:solidFill>
              </a:rPr>
              <a:t>giác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quan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đã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nhé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i="1" dirty="0" err="1" smtClean="0">
                <a:solidFill>
                  <a:srgbClr val="FF0000"/>
                </a:solidFill>
              </a:rPr>
              <a:t>thị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giác</a:t>
            </a:r>
            <a:r>
              <a:rPr lang="en-US" sz="3200" i="1" dirty="0" smtClean="0">
                <a:solidFill>
                  <a:srgbClr val="FF0000"/>
                </a:solidFill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</a:rPr>
              <a:t>thính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giác</a:t>
            </a:r>
            <a:r>
              <a:rPr lang="en-US" sz="3200" i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sz="3200" i="1" dirty="0" err="1" smtClean="0">
                <a:solidFill>
                  <a:srgbClr val="FF0000"/>
                </a:solidFill>
              </a:rPr>
              <a:t>khứu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giác</a:t>
            </a:r>
            <a:r>
              <a:rPr lang="en-US" sz="3200" i="1" dirty="0" smtClean="0">
                <a:solidFill>
                  <a:srgbClr val="FF0000"/>
                </a:solidFill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</a:rPr>
              <a:t>vị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giác</a:t>
            </a:r>
            <a:r>
              <a:rPr lang="en-US" sz="3200" i="1" dirty="0" smtClean="0">
                <a:solidFill>
                  <a:srgbClr val="FF0000"/>
                </a:solidFill>
              </a:rPr>
              <a:t>, </a:t>
            </a:r>
            <a:r>
              <a:rPr lang="en-US" sz="3200" i="1" dirty="0" err="1" smtClean="0">
                <a:solidFill>
                  <a:srgbClr val="FF0000"/>
                </a:solidFill>
              </a:rPr>
              <a:t>xúc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</a:rPr>
              <a:t>giác</a:t>
            </a:r>
            <a:r>
              <a:rPr lang="en-US" sz="3200" i="1" dirty="0" smtClean="0">
                <a:solidFill>
                  <a:srgbClr val="FF0000"/>
                </a:solidFill>
              </a:rPr>
              <a:t>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201" y="4290612"/>
            <a:ext cx="11865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Bây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giờ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các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em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làm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câu</a:t>
            </a:r>
            <a:r>
              <a:rPr lang="en-US" sz="3200" dirty="0" smtClean="0">
                <a:solidFill>
                  <a:srgbClr val="00B050"/>
                </a:solidFill>
              </a:rPr>
              <a:t> 1,2 </a:t>
            </a:r>
            <a:r>
              <a:rPr lang="en-US" sz="3200" dirty="0" err="1" smtClean="0">
                <a:solidFill>
                  <a:srgbClr val="00B050"/>
                </a:solidFill>
              </a:rPr>
              <a:t>trang</a:t>
            </a:r>
            <a:r>
              <a:rPr lang="en-US" sz="3200" dirty="0" smtClean="0">
                <a:solidFill>
                  <a:srgbClr val="00B050"/>
                </a:solidFill>
              </a:rPr>
              <a:t> 59 </a:t>
            </a:r>
            <a:r>
              <a:rPr lang="en-US" sz="3200" dirty="0" err="1" smtClean="0">
                <a:solidFill>
                  <a:srgbClr val="00B050"/>
                </a:solidFill>
              </a:rPr>
              <a:t>vở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bài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tập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Tự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nhiên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và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xã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hội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nhé</a:t>
            </a:r>
            <a:r>
              <a:rPr lang="en-US" sz="3200" dirty="0" smtClean="0">
                <a:solidFill>
                  <a:srgbClr val="00B050"/>
                </a:solidFill>
              </a:rPr>
              <a:t>!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94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258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Chúng ta sờ các vật xung quanh bằng tay(tiếp xúc qua da), giác quan này gọi là: xúc giác Chúng ta ngửi mùi bằng mũi, giác quan này gọi là: khứu giác Chúng ta nếm thức ăn bằng lưỡi, giác quan này gọi là: vị giác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2022-01-18T10:19:35Z</dcterms:created>
  <dcterms:modified xsi:type="dcterms:W3CDTF">2022-01-18T10:20:59Z</dcterms:modified>
</cp:coreProperties>
</file>